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7" r:id="rId17"/>
    <p:sldId id="288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5" r:id="rId27"/>
    <p:sldId id="279" r:id="rId28"/>
    <p:sldId id="281" r:id="rId29"/>
    <p:sldId id="280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3E9"/>
    <a:srgbClr val="AA5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39E4-0E50-9AC8-F817-72C8658C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375BE-69AD-112B-B622-FD1941D87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62552-275B-F994-AA2A-537768F7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833DD-714B-48B7-5259-EA3EE601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5D88-C7E9-ADF8-2565-7D520562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41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30BA-7A66-0E88-5FD9-27A99B74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31C50-6A3A-EB67-2A9C-C632F46C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C121-4CA0-710C-2A9A-567C5530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FD8A1-65C6-C1AD-F01D-F68701CD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B4EA-A28B-360E-4800-3FE77BA1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64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10206-4088-9B69-DBF8-0F65F6AB5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F3795-BEC2-E269-7E12-903B9F6A9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5285-ADCF-ED4E-5971-4D01A3FA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E2C59-73E1-6753-C61B-D5ACB1E9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7C53-08B0-4D1A-9BE2-203349D2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70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6E34-87B5-45FB-2A20-3B160B07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54DD3-606A-21D3-17B2-D5986279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45DEA-A690-B424-7F5A-14D75540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69A1-B806-FE54-D088-CDDB3F27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8A23A-0C45-5FF3-AB18-1737EFB3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34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54A3-946A-D4EA-BF25-73A7637E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6B50F-20A3-E3E9-4A65-BCECA035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B26E1-4CC0-7F7E-8E3D-22665ACD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1FE8E-482C-57EE-9516-B0CF68D6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CAD0D-C9D3-CB8B-64D1-BA86523F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0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C982-1D70-46F7-DC6D-EE364D2C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A928-DCB9-8327-857F-7FD77D82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26E7F-18C4-6BD4-F683-2837ACC0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974FA-0DDA-B415-2338-69E96489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917DC-916A-2F0F-09A2-718EB277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E7CF-7F64-B3DB-DFFE-67A9A12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32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FD21-F6FF-1ED3-3857-41678F2C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50F1A-A387-86F7-B9F8-F8D8F05A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6F5F-E552-75CC-B486-F6F37D3C5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93C2A-177E-9013-6B25-AC9034868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3925D-B8B8-3809-0FA5-91C98E1F4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AEDA5-EFD9-BE3C-3F1A-1D518F34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3D830-83D5-09B6-20A6-EFF7ACCC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1DB76-1225-5CB8-59D9-1423579C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5A3B-629B-41B3-2839-7A7432E2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E2B26-6BBC-A3CD-6987-F711B76D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5F9B7-8C5E-7651-EE7A-0DB246E5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4AB43-D9EA-5CFA-98B5-CD2A5696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0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8412C-6452-1EB0-0679-C1DFAC1D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435D6-0685-4C80-6056-7CBA96AF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0EC6D-2149-1BE2-A129-CD2AAC97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6926-BD63-2840-9F97-0D03024F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8B4F-206A-26E2-9D2D-0DB03962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3B1B7-079E-CF9E-1586-2FC2553A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564CA-56D3-FD92-C0E8-70054EC9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A2FF9-6D08-A52B-1C19-C14BD605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653B8-1B82-15BC-5CDB-EDCD71B1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8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63B0-2658-478F-7D90-4737786D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ED219-D60A-1131-4F66-73C41226A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BF0ED-6264-E205-C37B-6E0212E0D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88D92-FC16-FB5B-E23B-4E5C3CC5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5948-069A-C33E-0A71-E625BCFB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91301-6C62-7B99-DAF8-0A448829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27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98485-25D2-B28C-FEF7-9D1C47ED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C4EA-156C-9755-44A2-7F7A57C1C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486A1-CD7F-48F3-D87F-EB2153F30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3ACF-BE09-42E6-BA5E-F2A59D932616}" type="datetimeFigureOut">
              <a:rPr lang="en-IN" smtClean="0"/>
              <a:t>25-01-2026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2056-B1F3-6D21-5CC9-0B62028D3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D6ECF-961E-0425-74AE-ABD3F58B2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CF98-6A8B-4B3F-8AE9-6D05A068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6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0DEDA1-6A51-E351-9F40-C752AFE2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4" y="0"/>
            <a:ext cx="525042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55C25-2EB8-B073-9BC8-24F8B7BEFA6A}"/>
              </a:ext>
            </a:extLst>
          </p:cNvPr>
          <p:cNvCxnSpPr>
            <a:cxnSpLocks/>
          </p:cNvCxnSpPr>
          <p:nvPr/>
        </p:nvCxnSpPr>
        <p:spPr>
          <a:xfrm>
            <a:off x="0" y="3903406"/>
            <a:ext cx="6941574" cy="0"/>
          </a:xfrm>
          <a:prstGeom prst="line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0AC494-EABF-84EF-517A-DBF4CC719F06}"/>
              </a:ext>
            </a:extLst>
          </p:cNvPr>
          <p:cNvSpPr txBox="1"/>
          <p:nvPr/>
        </p:nvSpPr>
        <p:spPr>
          <a:xfrm>
            <a:off x="-212712" y="2590403"/>
            <a:ext cx="73669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3600" b="1" dirty="0">
                <a:latin typeface="Arial Black" panose="020B0A04020102020204" pitchFamily="34" charset="0"/>
              </a:rPr>
              <a:t>E-Commerce Customer </a:t>
            </a:r>
          </a:p>
          <a:p>
            <a:pPr algn="ctr">
              <a:buNone/>
            </a:pPr>
            <a:r>
              <a:rPr lang="en-IN" sz="3600" b="1" dirty="0">
                <a:latin typeface="Arial Black" panose="020B0A04020102020204" pitchFamily="34" charset="0"/>
              </a:rPr>
              <a:t>Segmentation &amp;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11ED5-D2EF-1B97-4991-62A5118CB342}"/>
              </a:ext>
            </a:extLst>
          </p:cNvPr>
          <p:cNvSpPr txBox="1"/>
          <p:nvPr/>
        </p:nvSpPr>
        <p:spPr>
          <a:xfrm>
            <a:off x="1267691" y="5305730"/>
            <a:ext cx="5337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2800" b="1" dirty="0" err="1">
                <a:latin typeface="Arial Black" panose="020B0A04020102020204" pitchFamily="34" charset="0"/>
              </a:rPr>
              <a:t>Mr</a:t>
            </a:r>
            <a:r>
              <a:rPr lang="en-US" sz="2800" b="1" dirty="0">
                <a:latin typeface="Arial Black" panose="020B0A04020102020204" pitchFamily="34" charset="0"/>
              </a:rPr>
              <a:t> . Vedant Jadhav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40609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72CA455-D956-C5A6-0996-3C042511F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2" b="33483"/>
          <a:stretch>
            <a:fillRect/>
          </a:stretch>
        </p:blipFill>
        <p:spPr>
          <a:xfrm>
            <a:off x="0" y="0"/>
            <a:ext cx="12005187" cy="3008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C6F1AC-C4E4-6AE1-7B7F-BEDBC490CE66}"/>
              </a:ext>
            </a:extLst>
          </p:cNvPr>
          <p:cNvSpPr txBox="1"/>
          <p:nvPr/>
        </p:nvSpPr>
        <p:spPr>
          <a:xfrm>
            <a:off x="265471" y="3228945"/>
            <a:ext cx="9035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System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0AD67-D596-5933-C41C-1F78AA0511B8}"/>
              </a:ext>
            </a:extLst>
          </p:cNvPr>
          <p:cNvSpPr txBox="1"/>
          <p:nvPr/>
        </p:nvSpPr>
        <p:spPr>
          <a:xfrm>
            <a:off x="265471" y="3664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This project is designed for use by: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420C76-075C-2EA0-48B0-4CA5E6B1D357}"/>
              </a:ext>
            </a:extLst>
          </p:cNvPr>
          <p:cNvSpPr/>
          <p:nvPr/>
        </p:nvSpPr>
        <p:spPr>
          <a:xfrm>
            <a:off x="663679" y="4218038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28C863-0876-E95A-83A9-AB759F78FEC0}"/>
              </a:ext>
            </a:extLst>
          </p:cNvPr>
          <p:cNvSpPr/>
          <p:nvPr/>
        </p:nvSpPr>
        <p:spPr>
          <a:xfrm>
            <a:off x="6995654" y="4218037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319FEA3-6647-E85C-8A6B-72E6DF564485}"/>
              </a:ext>
            </a:extLst>
          </p:cNvPr>
          <p:cNvSpPr/>
          <p:nvPr/>
        </p:nvSpPr>
        <p:spPr>
          <a:xfrm>
            <a:off x="663678" y="5338915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A974CB-CD33-BF98-27F2-91E5563E5B91}"/>
              </a:ext>
            </a:extLst>
          </p:cNvPr>
          <p:cNvSpPr/>
          <p:nvPr/>
        </p:nvSpPr>
        <p:spPr>
          <a:xfrm>
            <a:off x="6995654" y="5338914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1F3BA-32E5-3B2E-76EF-FE409D1391F5}"/>
              </a:ext>
            </a:extLst>
          </p:cNvPr>
          <p:cNvSpPr txBox="1"/>
          <p:nvPr/>
        </p:nvSpPr>
        <p:spPr>
          <a:xfrm>
            <a:off x="1248699" y="4218037"/>
            <a:ext cx="4581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Marketing departments for campaign planning and execution.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555A4-833C-AC7B-48D8-76DD8B42BF64}"/>
              </a:ext>
            </a:extLst>
          </p:cNvPr>
          <p:cNvSpPr txBox="1"/>
          <p:nvPr/>
        </p:nvSpPr>
        <p:spPr>
          <a:xfrm>
            <a:off x="7477435" y="4218037"/>
            <a:ext cx="5063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Customer service teams for personalized support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39D75-49D2-0B71-AD4A-C1D69F7BDE2F}"/>
              </a:ext>
            </a:extLst>
          </p:cNvPr>
          <p:cNvSpPr txBox="1"/>
          <p:nvPr/>
        </p:nvSpPr>
        <p:spPr>
          <a:xfrm>
            <a:off x="1248699" y="540988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Business strategy and leadership for resource allocation.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065903-B35A-438B-B5A9-0FE16E4A69E5}"/>
              </a:ext>
            </a:extLst>
          </p:cNvPr>
          <p:cNvSpPr txBox="1"/>
          <p:nvPr/>
        </p:nvSpPr>
        <p:spPr>
          <a:xfrm>
            <a:off x="7477435" y="5384354"/>
            <a:ext cx="41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Sales teams for account management and upselling.</a:t>
            </a:r>
          </a:p>
        </p:txBody>
      </p:sp>
    </p:spTree>
    <p:extLst>
      <p:ext uri="{BB962C8B-B14F-4D97-AF65-F5344CB8AC3E}">
        <p14:creationId xmlns:p14="http://schemas.microsoft.com/office/powerpoint/2010/main" val="25369486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03A78-88EE-93DF-BB81-C5230AE2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"/>
            <a:ext cx="12192000" cy="6814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4A2376-3455-8734-9F90-6B2440A5C217}"/>
              </a:ext>
            </a:extLst>
          </p:cNvPr>
          <p:cNvSpPr txBox="1"/>
          <p:nvPr/>
        </p:nvSpPr>
        <p:spPr>
          <a:xfrm>
            <a:off x="865239" y="8772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05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44B27-C995-9408-F365-DA3309791EC0}"/>
              </a:ext>
            </a:extLst>
          </p:cNvPr>
          <p:cNvSpPr txBox="1"/>
          <p:nvPr/>
        </p:nvSpPr>
        <p:spPr>
          <a:xfrm>
            <a:off x="1396180" y="5070676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dirty="0">
                <a:latin typeface="Arial Black" panose="020B0A04020102020204" pitchFamily="34" charset="0"/>
              </a:rPr>
              <a:t>DATASET 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E4FF5-652F-0B85-3F1E-E8624FBF6087}"/>
              </a:ext>
            </a:extLst>
          </p:cNvPr>
          <p:cNvCxnSpPr/>
          <p:nvPr/>
        </p:nvCxnSpPr>
        <p:spPr>
          <a:xfrm>
            <a:off x="1396180" y="5758827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1621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81AE0-EC6D-193A-8061-FF35A174DD7A}"/>
              </a:ext>
            </a:extLst>
          </p:cNvPr>
          <p:cNvSpPr txBox="1"/>
          <p:nvPr/>
        </p:nvSpPr>
        <p:spPr>
          <a:xfrm>
            <a:off x="206477" y="4445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Data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591F9-99EA-C3F7-F6A2-8855EC56E2CA}"/>
              </a:ext>
            </a:extLst>
          </p:cNvPr>
          <p:cNvSpPr txBox="1"/>
          <p:nvPr/>
        </p:nvSpPr>
        <p:spPr>
          <a:xfrm>
            <a:off x="206477" y="8447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E-commerce transaction database containing comprehensive customer purchase history and behavioral patterns. Data spans multiple transaction types across product categories.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F58D3-215D-FB9A-C347-E73A5871C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0" b="32903"/>
          <a:stretch>
            <a:fillRect/>
          </a:stretch>
        </p:blipFill>
        <p:spPr>
          <a:xfrm>
            <a:off x="7620000" y="0"/>
            <a:ext cx="4572000" cy="2703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496913-F6B4-C461-6594-266B009D8A42}"/>
              </a:ext>
            </a:extLst>
          </p:cNvPr>
          <p:cNvSpPr txBox="1"/>
          <p:nvPr/>
        </p:nvSpPr>
        <p:spPr>
          <a:xfrm>
            <a:off x="4994787" y="32887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Nature</a:t>
            </a:r>
            <a:r>
              <a:rPr lang="en-IN" dirty="0"/>
              <a:t> </a:t>
            </a:r>
            <a:r>
              <a:rPr lang="en-IN" sz="2000" b="1" dirty="0">
                <a:latin typeface="Arial Black" panose="020B0A04020102020204" pitchFamily="34" charset="0"/>
              </a:rPr>
              <a:t>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CD453-A47C-6FF1-8076-A649800D825A}"/>
              </a:ext>
            </a:extLst>
          </p:cNvPr>
          <p:cNvSpPr txBox="1"/>
          <p:nvPr/>
        </p:nvSpPr>
        <p:spPr>
          <a:xfrm>
            <a:off x="4994787" y="373802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Type: Transactional data with temporal, monetary, and behavioral dimensions Volume: Multiple years of transaction history Granularity: Transaction-level detail aggregated to customer-level metrics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1DF3C-B8D7-0861-6190-BAA13AF79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4" b="17562"/>
          <a:stretch>
            <a:fillRect/>
          </a:stretch>
        </p:blipFill>
        <p:spPr>
          <a:xfrm>
            <a:off x="1" y="2057107"/>
            <a:ext cx="4572000" cy="45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152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A3C568-9BDD-3FE1-62F2-EF783903D537}"/>
              </a:ext>
            </a:extLst>
          </p:cNvPr>
          <p:cNvSpPr txBox="1"/>
          <p:nvPr/>
        </p:nvSpPr>
        <p:spPr>
          <a:xfrm>
            <a:off x="1086665" y="1981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Key Dataset Fields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D7EE6-A6A9-A70A-F818-345A6F4B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65" y="658761"/>
            <a:ext cx="9514738" cy="58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5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09C65-CFC6-FDC0-C19B-E3381373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3"/>
            <a:ext cx="12192000" cy="6748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B34229-7C0F-6469-E62C-D53ECE821919}"/>
              </a:ext>
            </a:extLst>
          </p:cNvPr>
          <p:cNvSpPr txBox="1"/>
          <p:nvPr/>
        </p:nvSpPr>
        <p:spPr>
          <a:xfrm>
            <a:off x="865239" y="8772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06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E1D235-1C48-C98D-990C-16A9C0FC31DE}"/>
              </a:ext>
            </a:extLst>
          </p:cNvPr>
          <p:cNvCxnSpPr/>
          <p:nvPr/>
        </p:nvCxnSpPr>
        <p:spPr>
          <a:xfrm>
            <a:off x="1848464" y="5748994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CD5410-3C07-F1B3-4295-0ECD14727E0B}"/>
              </a:ext>
            </a:extLst>
          </p:cNvPr>
          <p:cNvSpPr txBox="1"/>
          <p:nvPr/>
        </p:nvSpPr>
        <p:spPr>
          <a:xfrm>
            <a:off x="1661651" y="4548665"/>
            <a:ext cx="7796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>
                <a:latin typeface="Arial Black" panose="020B0A04020102020204" pitchFamily="34" charset="0"/>
              </a:rPr>
              <a:t>DATA PREPROCESSING &amp; CLEANING</a:t>
            </a:r>
          </a:p>
        </p:txBody>
      </p:sp>
    </p:spTree>
    <p:extLst>
      <p:ext uri="{BB962C8B-B14F-4D97-AF65-F5344CB8AC3E}">
        <p14:creationId xmlns:p14="http://schemas.microsoft.com/office/powerpoint/2010/main" val="17672402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4341F8-CA27-2377-2F30-B790DF8DB5C7}"/>
              </a:ext>
            </a:extLst>
          </p:cNvPr>
          <p:cNvSpPr txBox="1"/>
          <p:nvPr/>
        </p:nvSpPr>
        <p:spPr>
          <a:xfrm>
            <a:off x="511277" y="307807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DATA PREPROCESSING &amp;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F0D45-479C-7D24-2CEF-606A660D9BA0}"/>
              </a:ext>
            </a:extLst>
          </p:cNvPr>
          <p:cNvSpPr txBox="1"/>
          <p:nvPr/>
        </p:nvSpPr>
        <p:spPr>
          <a:xfrm>
            <a:off x="511277" y="3614898"/>
            <a:ext cx="1139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Objective: Transform raw, messy transactional data into clean, analysis-ready features for machine learning.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90A66-08C8-EB43-A52E-9EFFF61B9E98}"/>
              </a:ext>
            </a:extLst>
          </p:cNvPr>
          <p:cNvSpPr txBox="1"/>
          <p:nvPr/>
        </p:nvSpPr>
        <p:spPr>
          <a:xfrm>
            <a:off x="511277" y="4278331"/>
            <a:ext cx="9969910" cy="161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/>
              <a:t>Handling Missing Values: Identified and treated null values using appropriate imputation strategies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/>
              <a:t>Removing Duplicates: Eliminated duplicate transaction records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/>
              <a:t>Outlier Detection: Identified and handled anomalous purchases using statistical methods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/>
              <a:t>Date Normalization: Converted date formats and calculated relative recency periods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dirty="0"/>
              <a:t>Feature Scaling: Standardized numerical features for model compatibility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E28D0-1E0E-B9C1-6958-F2BFCFF3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6" b="9910"/>
          <a:stretch>
            <a:fillRect/>
          </a:stretch>
        </p:blipFill>
        <p:spPr>
          <a:xfrm>
            <a:off x="0" y="0"/>
            <a:ext cx="12192000" cy="29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056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A38E-2052-6FF0-115A-60E9331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F30D1-E0FB-6ACE-8E48-351AEE40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3"/>
            <a:ext cx="12192000" cy="6748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A936B-1210-26FB-9F8D-3FE2267F743B}"/>
              </a:ext>
            </a:extLst>
          </p:cNvPr>
          <p:cNvSpPr txBox="1"/>
          <p:nvPr/>
        </p:nvSpPr>
        <p:spPr>
          <a:xfrm>
            <a:off x="865239" y="8772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07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901E2B-98C4-B29C-FBB7-336886F7A4B6}"/>
              </a:ext>
            </a:extLst>
          </p:cNvPr>
          <p:cNvCxnSpPr/>
          <p:nvPr/>
        </p:nvCxnSpPr>
        <p:spPr>
          <a:xfrm>
            <a:off x="1848464" y="5748994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273F1A-D9E5-F027-7500-8193F8B79EA3}"/>
              </a:ext>
            </a:extLst>
          </p:cNvPr>
          <p:cNvSpPr txBox="1"/>
          <p:nvPr/>
        </p:nvSpPr>
        <p:spPr>
          <a:xfrm>
            <a:off x="1661651" y="4548665"/>
            <a:ext cx="7796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600" b="1" dirty="0">
                <a:latin typeface="Arial Black" panose="020B0A04020102020204" pitchFamily="34" charset="0"/>
              </a:rPr>
              <a:t>E</a:t>
            </a:r>
            <a:r>
              <a:rPr lang="en-IN" sz="3600" b="1" dirty="0">
                <a:latin typeface="Arial Black" panose="020B0A04020102020204" pitchFamily="34" charset="0"/>
              </a:rPr>
              <a:t>DA-Exploratory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450506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2F3FC3-800F-1EE9-FEED-AEC6780294F0}"/>
              </a:ext>
            </a:extLst>
          </p:cNvPr>
          <p:cNvSpPr txBox="1"/>
          <p:nvPr/>
        </p:nvSpPr>
        <p:spPr>
          <a:xfrm>
            <a:off x="852054" y="1506682"/>
            <a:ext cx="107130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Exploratory Data Analysis (EDA) is the process of exploring a dataset to understand its structure, main patterns, relationships, and data quality issues before building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What is EDA?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	EDA uses summaries (statistics) and visualizations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Understand distributions and ranges of variables.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Detect missing values, outliers, and anomalies.​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Check assumptions for later modeling.​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Discover relationships between variables and guide feature engineering and model choice.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You can think of EDA as “data debugging + data storytelling” done before any serious modeling.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Types of EDA (high level)</a:t>
            </a:r>
          </a:p>
          <a:p>
            <a:pPr algn="l">
              <a:buNone/>
            </a:pPr>
            <a:endParaRPr lang="en-US" b="0" i="0" dirty="0">
              <a:effectLst/>
              <a:latin typeface="fkGroteskNeue"/>
            </a:endParaRP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Commonly we divide EDA into: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Univariate analysis: one variable at a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Bivariate analysis: relationship between two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Multivariate analysis: three or more variables together.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Each of these can be done with graphical methods (plots) or non-graphical methods (summary statistics, correlations, tests).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31AF2-0981-D05E-37BC-6F8AEC8AE5B8}"/>
              </a:ext>
            </a:extLst>
          </p:cNvPr>
          <p:cNvSpPr txBox="1"/>
          <p:nvPr/>
        </p:nvSpPr>
        <p:spPr>
          <a:xfrm>
            <a:off x="-174048" y="101028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E</a:t>
            </a:r>
            <a:r>
              <a:rPr lang="en-IN" sz="1800" b="1" dirty="0">
                <a:latin typeface="Arial Black" panose="020B0A04020102020204" pitchFamily="34" charset="0"/>
              </a:rPr>
              <a:t>DA-Exploratory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287827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A56A6-A214-08E0-4AB8-6F043B88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38" y="4878957"/>
            <a:ext cx="3457967" cy="159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1F44C-EF6A-06E5-4D48-20EEFA7D8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89" y="107122"/>
            <a:ext cx="3209816" cy="196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2F14E-0F07-512F-9BB8-28FA2603C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56" y="2238187"/>
            <a:ext cx="2843790" cy="2476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CDA163-6A81-A6CC-CCA1-440E9EC18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00" y="2277732"/>
            <a:ext cx="3209817" cy="2179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B30D5-555F-3DBE-6979-BD4A88267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005" y="67597"/>
            <a:ext cx="2462995" cy="1899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7CE0B-8270-824C-B7CD-0B3864171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" y="2226244"/>
            <a:ext cx="3041027" cy="2301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1EB9CB-A348-B59F-611C-DA1732115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87" y="2258936"/>
            <a:ext cx="3209816" cy="2333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521BB-706B-4B90-9C9C-65DD0F542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" y="4714850"/>
            <a:ext cx="3987380" cy="2077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D0452-E5E1-FFE3-AC57-E3945F56C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66" y="4756607"/>
            <a:ext cx="4771672" cy="2077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E584E6-A621-3F02-CDE0-AED3C4158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22" y="71728"/>
            <a:ext cx="3607371" cy="2077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6646FC-64B9-13BE-0C05-6D4809EAC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60" y="1"/>
            <a:ext cx="3567860" cy="22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0586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73B79A-DCC6-2E57-985E-A6E6B8DA9434}"/>
              </a:ext>
            </a:extLst>
          </p:cNvPr>
          <p:cNvSpPr txBox="1"/>
          <p:nvPr/>
        </p:nvSpPr>
        <p:spPr>
          <a:xfrm>
            <a:off x="294968" y="32661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RFM Analysis: Definition &amp;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71FB9-4A94-0453-5ACC-72D9D4C55C95}"/>
              </a:ext>
            </a:extLst>
          </p:cNvPr>
          <p:cNvSpPr txBox="1"/>
          <p:nvPr/>
        </p:nvSpPr>
        <p:spPr>
          <a:xfrm>
            <a:off x="422786" y="796016"/>
            <a:ext cx="11159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/>
              <a:t>RFM (Recency, Frequency, Monetary) is a behavioral analysis framework that segments customers based on three key transactional metrics. It's one of the most effective and interpretable customer segmentation approaches.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DC59-125C-F028-8004-1F209D7C6C87}"/>
              </a:ext>
            </a:extLst>
          </p:cNvPr>
          <p:cNvSpPr txBox="1"/>
          <p:nvPr/>
        </p:nvSpPr>
        <p:spPr>
          <a:xfrm>
            <a:off x="270387" y="161851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RFM Components Explained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0C916-0876-8BC9-881C-2A1A90B4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21" y="2018626"/>
            <a:ext cx="10145541" cy="48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508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2574F-55AD-6E4D-E609-5306941D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915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A0910-09F5-5AD1-C9ED-3DF3915EC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5988A-5892-808D-4EE7-E5AED0A352AF}"/>
              </a:ext>
            </a:extLst>
          </p:cNvPr>
          <p:cNvSpPr txBox="1"/>
          <p:nvPr/>
        </p:nvSpPr>
        <p:spPr>
          <a:xfrm>
            <a:off x="245808" y="518718"/>
            <a:ext cx="6076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Arial Black" panose="020B0A04020102020204" pitchFamily="34" charset="0"/>
              </a:rPr>
              <a:t>Why RFM in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0815B-D837-87FD-6757-862E5D2377A2}"/>
              </a:ext>
            </a:extLst>
          </p:cNvPr>
          <p:cNvSpPr txBox="1"/>
          <p:nvPr/>
        </p:nvSpPr>
        <p:spPr>
          <a:xfrm>
            <a:off x="983226" y="973198"/>
            <a:ext cx="879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Interpretability</a:t>
            </a:r>
          </a:p>
          <a:p>
            <a:r>
              <a:rPr lang="en-US" b="1" dirty="0"/>
              <a:t> </a:t>
            </a:r>
            <a:r>
              <a:rPr lang="en-US" dirty="0"/>
              <a:t>Results are easily explained to business stakeholders without technical 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99695-D81D-335C-8877-FF3DAB97DF7E}"/>
              </a:ext>
            </a:extLst>
          </p:cNvPr>
          <p:cNvSpPr txBox="1"/>
          <p:nvPr/>
        </p:nvSpPr>
        <p:spPr>
          <a:xfrm>
            <a:off x="983226" y="17252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Simplicity</a:t>
            </a:r>
          </a:p>
          <a:p>
            <a:pPr>
              <a:buNone/>
            </a:pPr>
            <a:r>
              <a:rPr lang="en-US" dirty="0"/>
              <a:t>Requires only transaction data; no complex features 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6323A-2F26-AAF6-4FCF-AC64680A932B}"/>
              </a:ext>
            </a:extLst>
          </p:cNvPr>
          <p:cNvSpPr txBox="1"/>
          <p:nvPr/>
        </p:nvSpPr>
        <p:spPr>
          <a:xfrm>
            <a:off x="983226" y="25380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Efficiency</a:t>
            </a:r>
          </a:p>
          <a:p>
            <a:pPr>
              <a:buNone/>
            </a:pPr>
            <a:r>
              <a:rPr lang="en-US" dirty="0"/>
              <a:t>Computationally lightweight yet highly effective.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E380B-F0A7-7A2B-6C6C-EF967478B254}"/>
              </a:ext>
            </a:extLst>
          </p:cNvPr>
          <p:cNvSpPr txBox="1"/>
          <p:nvPr/>
        </p:nvSpPr>
        <p:spPr>
          <a:xfrm>
            <a:off x="983226" y="33507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Business Alignment</a:t>
            </a:r>
          </a:p>
          <a:p>
            <a:pPr>
              <a:buNone/>
            </a:pPr>
            <a:r>
              <a:rPr lang="en-US" dirty="0"/>
              <a:t>Directly maps to actionable business metrics and strategies.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8CE52-EEDC-615F-459B-DCC0D5B3F944}"/>
              </a:ext>
            </a:extLst>
          </p:cNvPr>
          <p:cNvSpPr txBox="1"/>
          <p:nvPr/>
        </p:nvSpPr>
        <p:spPr>
          <a:xfrm>
            <a:off x="983226" y="406591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Robustness</a:t>
            </a:r>
          </a:p>
          <a:p>
            <a:pPr>
              <a:buNone/>
            </a:pPr>
            <a:r>
              <a:rPr lang="en-US" dirty="0"/>
              <a:t>Proven approach used by leading e-commerce and retail companies globally.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137B6-436C-C33F-30BC-05473B906D6B}"/>
              </a:ext>
            </a:extLst>
          </p:cNvPr>
          <p:cNvSpPr txBox="1"/>
          <p:nvPr/>
        </p:nvSpPr>
        <p:spPr>
          <a:xfrm>
            <a:off x="983226" y="49788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Segmentation Power</a:t>
            </a:r>
          </a:p>
          <a:p>
            <a:pPr>
              <a:buNone/>
            </a:pPr>
            <a:r>
              <a:rPr lang="en-US" dirty="0"/>
              <a:t>Naturally creates meaningful customer groups aligned with business value.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78618-9F46-20EF-3997-2FA7441ADDEE}"/>
              </a:ext>
            </a:extLst>
          </p:cNvPr>
          <p:cNvSpPr txBox="1"/>
          <p:nvPr/>
        </p:nvSpPr>
        <p:spPr>
          <a:xfrm>
            <a:off x="983226" y="58559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Predictability</a:t>
            </a:r>
          </a:p>
          <a:p>
            <a:pPr>
              <a:buNone/>
            </a:pPr>
            <a:r>
              <a:rPr lang="en-US" dirty="0"/>
              <a:t>Strong correlation between RFM scores and customer lifetime value, churn, and campaign response.</a:t>
            </a:r>
          </a:p>
        </p:txBody>
      </p:sp>
    </p:spTree>
    <p:extLst>
      <p:ext uri="{BB962C8B-B14F-4D97-AF65-F5344CB8AC3E}">
        <p14:creationId xmlns:p14="http://schemas.microsoft.com/office/powerpoint/2010/main" val="15572324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A4FF7-EA81-0E15-C7B1-1CB6A126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8"/>
          <a:stretch>
            <a:fillRect/>
          </a:stretch>
        </p:blipFill>
        <p:spPr>
          <a:xfrm>
            <a:off x="0" y="81116"/>
            <a:ext cx="12192000" cy="6695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FCDF7-4A88-D503-793B-DBDA8E0E174C}"/>
              </a:ext>
            </a:extLst>
          </p:cNvPr>
          <p:cNvSpPr txBox="1"/>
          <p:nvPr/>
        </p:nvSpPr>
        <p:spPr>
          <a:xfrm>
            <a:off x="1789471" y="4087958"/>
            <a:ext cx="796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dirty="0">
                <a:latin typeface="Arial Black" panose="020B0A04020102020204" pitchFamily="34" charset="0"/>
              </a:rPr>
              <a:t>PROJECT ARCHITECTURE: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E6074-CE2F-006A-44AA-F79CCA1B0B4A}"/>
              </a:ext>
            </a:extLst>
          </p:cNvPr>
          <p:cNvSpPr txBox="1"/>
          <p:nvPr/>
        </p:nvSpPr>
        <p:spPr>
          <a:xfrm>
            <a:off x="1789471" y="4558696"/>
            <a:ext cx="6096000" cy="4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24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ea typeface="Arial" pitchFamily="34" charset="-122"/>
                <a:cs typeface="Arial" pitchFamily="34" charset="-120"/>
              </a:rPr>
              <a:t>Two-Track Project Architecture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2BDF3-F021-287D-F5D1-FC7CADEDC825}"/>
              </a:ext>
            </a:extLst>
          </p:cNvPr>
          <p:cNvSpPr txBox="1"/>
          <p:nvPr/>
        </p:nvSpPr>
        <p:spPr>
          <a:xfrm>
            <a:off x="865239" y="8772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08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3444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DBF3E-D8EC-473F-B042-767B99FC8BBD}"/>
              </a:ext>
            </a:extLst>
          </p:cNvPr>
          <p:cNvSpPr txBox="1"/>
          <p:nvPr/>
        </p:nvSpPr>
        <p:spPr>
          <a:xfrm>
            <a:off x="4670323" y="402726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 Black" panose="020B0A04020102020204" pitchFamily="34" charset="0"/>
              </a:rPr>
              <a:t>Overview</a:t>
            </a:r>
          </a:p>
          <a:p>
            <a:pPr>
              <a:buNone/>
            </a:pPr>
            <a:r>
              <a:rPr lang="en-US" dirty="0"/>
              <a:t>This project comprises two integrated machine learning pipelines working in parallel to achieve comprehensive customer intelligence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0D0B6-9093-E77A-579F-D8AD2DD0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669E8-9E02-AD20-BAC1-289E5F3BBDED}"/>
              </a:ext>
            </a:extLst>
          </p:cNvPr>
          <p:cNvSpPr txBox="1"/>
          <p:nvPr/>
        </p:nvSpPr>
        <p:spPr>
          <a:xfrm>
            <a:off x="4670323" y="2030590"/>
            <a:ext cx="6096000" cy="5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1890"/>
              </a:lnSpc>
              <a:buNone/>
            </a:pPr>
            <a:r>
              <a:rPr lang="en-US" b="1" dirty="0"/>
              <a:t>This project comprises two integrated ML pipelines working in parallel: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B2E79-94B5-8198-EDB1-54A9F88BB01C}"/>
              </a:ext>
            </a:extLst>
          </p:cNvPr>
          <p:cNvSpPr txBox="1"/>
          <p:nvPr/>
        </p:nvSpPr>
        <p:spPr>
          <a:xfrm>
            <a:off x="4670323" y="2748489"/>
            <a:ext cx="6096000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ts val="2160"/>
              </a:lnSpc>
            </a:pPr>
            <a:r>
              <a:rPr lang="en-US" sz="2000" b="1" dirty="0">
                <a:latin typeface="Arial Black" panose="020B0A04020102020204" pitchFamily="34" charset="0"/>
              </a:rPr>
              <a:t>1: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9470A-1F59-760D-E9E2-D7C58377DC5B}"/>
              </a:ext>
            </a:extLst>
          </p:cNvPr>
          <p:cNvSpPr txBox="1"/>
          <p:nvPr/>
        </p:nvSpPr>
        <p:spPr>
          <a:xfrm>
            <a:off x="4670323" y="3123660"/>
            <a:ext cx="60960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90"/>
              </a:lnSpc>
            </a:pPr>
            <a:r>
              <a:rPr lang="en-US" b="1" dirty="0"/>
              <a:t>Unsupervised learning </a:t>
            </a:r>
            <a:r>
              <a:rPr lang="en-US" dirty="0"/>
              <a:t>to identify natural customer groups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F99A5D-789E-5C07-948B-9F22B5E91845}"/>
              </a:ext>
            </a:extLst>
          </p:cNvPr>
          <p:cNvSpPr txBox="1"/>
          <p:nvPr/>
        </p:nvSpPr>
        <p:spPr>
          <a:xfrm>
            <a:off x="4670323" y="3623560"/>
            <a:ext cx="6096000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  <a:buNone/>
            </a:pPr>
            <a:r>
              <a:rPr lang="en-US" sz="2000" b="1" dirty="0">
                <a:latin typeface="Arial Black" panose="020B0A04020102020204" pitchFamily="34" charset="0"/>
              </a:rPr>
              <a:t>2: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FBA9B-562D-BCB1-39C8-4769C8338F79}"/>
              </a:ext>
            </a:extLst>
          </p:cNvPr>
          <p:cNvSpPr txBox="1"/>
          <p:nvPr/>
        </p:nvSpPr>
        <p:spPr>
          <a:xfrm>
            <a:off x="4670323" y="4181168"/>
            <a:ext cx="60960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ts val="1890"/>
              </a:lnSpc>
              <a:buNone/>
            </a:pPr>
            <a:r>
              <a:rPr lang="en-US" b="1" dirty="0"/>
              <a:t>Supervised learning </a:t>
            </a:r>
            <a:r>
              <a:rPr lang="en-US" dirty="0"/>
              <a:t>to assign segments to new customers</a:t>
            </a:r>
          </a:p>
        </p:txBody>
      </p:sp>
    </p:spTree>
    <p:extLst>
      <p:ext uri="{BB962C8B-B14F-4D97-AF65-F5344CB8AC3E}">
        <p14:creationId xmlns:p14="http://schemas.microsoft.com/office/powerpoint/2010/main" val="80280157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BA0A4-A965-F12B-EE31-8324784E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B3179-A83C-643D-47C4-7348DAE155DB}"/>
              </a:ext>
            </a:extLst>
          </p:cNvPr>
          <p:cNvSpPr txBox="1"/>
          <p:nvPr/>
        </p:nvSpPr>
        <p:spPr>
          <a:xfrm>
            <a:off x="1465005" y="16644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1: Clustering (Unsupervised Learning)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076E5-EC1F-3187-B4C9-A962EDDCDD29}"/>
              </a:ext>
            </a:extLst>
          </p:cNvPr>
          <p:cNvSpPr txBox="1"/>
          <p:nvPr/>
        </p:nvSpPr>
        <p:spPr>
          <a:xfrm>
            <a:off x="1465005" y="2092440"/>
            <a:ext cx="888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 Identify natural customer groups without predefined labels.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A6E3-1848-6312-7784-69F1636668BC}"/>
              </a:ext>
            </a:extLst>
          </p:cNvPr>
          <p:cNvSpPr txBox="1"/>
          <p:nvPr/>
        </p:nvSpPr>
        <p:spPr>
          <a:xfrm>
            <a:off x="1465005" y="2489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Process: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4CDEF-AB1D-02E3-1BF6-6298752F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19" y="2858946"/>
            <a:ext cx="10602805" cy="260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A14F8-A7CF-B568-35F4-EA8AAD1632D3}"/>
              </a:ext>
            </a:extLst>
          </p:cNvPr>
          <p:cNvSpPr txBox="1"/>
          <p:nvPr/>
        </p:nvSpPr>
        <p:spPr>
          <a:xfrm>
            <a:off x="1366684" y="5487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2881C-E186-AF99-1719-CAA82C96D86B}"/>
              </a:ext>
            </a:extLst>
          </p:cNvPr>
          <p:cNvSpPr txBox="1"/>
          <p:nvPr/>
        </p:nvSpPr>
        <p:spPr>
          <a:xfrm>
            <a:off x="2389238" y="5533642"/>
            <a:ext cx="852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Distinct customer segments (e.g., Champions, Loyal, At-Risk, New).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CED38-7221-19EE-F76A-6FFF523043F2}"/>
              </a:ext>
            </a:extLst>
          </p:cNvPr>
          <p:cNvSpPr txBox="1"/>
          <p:nvPr/>
        </p:nvSpPr>
        <p:spPr>
          <a:xfrm>
            <a:off x="2389238" y="5825748"/>
            <a:ext cx="852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profiles with mean Recency, Frequency, Monetary values.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F9846-34D4-2AC7-FD1D-95D4842C4C20}"/>
              </a:ext>
            </a:extLst>
          </p:cNvPr>
          <p:cNvSpPr txBox="1"/>
          <p:nvPr/>
        </p:nvSpPr>
        <p:spPr>
          <a:xfrm>
            <a:off x="2389237" y="611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recommendations for each segment.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7937BA-1253-50B0-91EF-C525A10B6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3" b="27025"/>
          <a:stretch>
            <a:fillRect/>
          </a:stretch>
        </p:blipFill>
        <p:spPr>
          <a:xfrm>
            <a:off x="0" y="1"/>
            <a:ext cx="12192000" cy="1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613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9DE50F-4028-AD37-94FF-A4FBE69D7817}"/>
              </a:ext>
            </a:extLst>
          </p:cNvPr>
          <p:cNvSpPr txBox="1"/>
          <p:nvPr/>
        </p:nvSpPr>
        <p:spPr>
          <a:xfrm>
            <a:off x="949529" y="192049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2: Prediction (Supervised Learning)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C9E05-9307-ACD2-F193-A2364780FFCD}"/>
              </a:ext>
            </a:extLst>
          </p:cNvPr>
          <p:cNvSpPr txBox="1"/>
          <p:nvPr/>
        </p:nvSpPr>
        <p:spPr>
          <a:xfrm>
            <a:off x="949529" y="22795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Arial Black" panose="020B0A04020102020204" pitchFamily="34" charset="0"/>
              </a:rPr>
              <a:t>Objective: </a:t>
            </a:r>
            <a:r>
              <a:rPr lang="en-US" dirty="0"/>
              <a:t>Predict segment membership for new customers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E585-9097-441C-8333-913AA3954075}"/>
              </a:ext>
            </a:extLst>
          </p:cNvPr>
          <p:cNvSpPr txBox="1"/>
          <p:nvPr/>
        </p:nvSpPr>
        <p:spPr>
          <a:xfrm>
            <a:off x="949529" y="2925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Arial Black" panose="020B0A04020102020204" pitchFamily="34" charset="0"/>
              </a:rPr>
              <a:t>Process: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73279-ECD2-08B9-05A3-2C8DF7F3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29" y="3195941"/>
            <a:ext cx="10278909" cy="191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1CDCF-038C-8788-06ED-22BE80FAA4AA}"/>
              </a:ext>
            </a:extLst>
          </p:cNvPr>
          <p:cNvSpPr txBox="1"/>
          <p:nvPr/>
        </p:nvSpPr>
        <p:spPr>
          <a:xfrm>
            <a:off x="963562" y="5045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Arial Black" panose="020B0A04020102020204" pitchFamily="34" charset="0"/>
              </a:rPr>
              <a:t>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CF367-32E6-C7F5-4758-ED390966BE81}"/>
              </a:ext>
            </a:extLst>
          </p:cNvPr>
          <p:cNvSpPr txBox="1"/>
          <p:nvPr/>
        </p:nvSpPr>
        <p:spPr>
          <a:xfrm>
            <a:off x="2556387" y="504592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model for segment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scores for each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deployment capability.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CE9E76-6F94-93A5-0C1A-6ED2CC803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6" t="28898" r="15385" b="25305"/>
          <a:stretch>
            <a:fillRect/>
          </a:stretch>
        </p:blipFill>
        <p:spPr>
          <a:xfrm>
            <a:off x="0" y="1"/>
            <a:ext cx="12191999" cy="17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248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4A42-4B28-D0C9-E6BA-AE5D66F5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B91E9-6F74-89D1-DB42-3ACF4198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"/>
            <a:ext cx="12192000" cy="6814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F75326-AE1B-4772-BF2E-7D1BE2002926}"/>
              </a:ext>
            </a:extLst>
          </p:cNvPr>
          <p:cNvSpPr txBox="1"/>
          <p:nvPr/>
        </p:nvSpPr>
        <p:spPr>
          <a:xfrm>
            <a:off x="835743" y="8772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09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CB131-947D-2A07-48C5-B68BE0E96F8C}"/>
              </a:ext>
            </a:extLst>
          </p:cNvPr>
          <p:cNvSpPr txBox="1"/>
          <p:nvPr/>
        </p:nvSpPr>
        <p:spPr>
          <a:xfrm>
            <a:off x="1396180" y="5070676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3600" dirty="0">
                <a:latin typeface="Arial Black" panose="020B0A04020102020204" pitchFamily="34" charset="0"/>
              </a:rPr>
              <a:t>Work 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C4C8E1-592C-5872-47A5-2FFF87B4388C}"/>
              </a:ext>
            </a:extLst>
          </p:cNvPr>
          <p:cNvCxnSpPr/>
          <p:nvPr/>
        </p:nvCxnSpPr>
        <p:spPr>
          <a:xfrm>
            <a:off x="1396180" y="5758827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0635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7ADB4-BD40-35DA-5FF5-79777372A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59"/>
          <a:stretch>
            <a:fillRect/>
          </a:stretch>
        </p:blipFill>
        <p:spPr>
          <a:xfrm>
            <a:off x="6693005" y="0"/>
            <a:ext cx="54793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46FDA-82ED-F5C1-1C05-68EE812047D2}"/>
              </a:ext>
            </a:extLst>
          </p:cNvPr>
          <p:cNvSpPr txBox="1"/>
          <p:nvPr/>
        </p:nvSpPr>
        <p:spPr>
          <a:xfrm>
            <a:off x="471949" y="1586495"/>
            <a:ext cx="52602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Project starts with cleaning raw e-commerce transaction data to remove missing, duplicate, and invalid records. Exploratory Data Analysis (EDA) is then performed to understand customer purchasing </a:t>
            </a:r>
            <a:r>
              <a:rPr lang="en-IN" dirty="0" err="1"/>
              <a:t>behavior</a:t>
            </a:r>
            <a:r>
              <a:rPr lang="en-IN" dirty="0"/>
              <a:t> and transaction patterns. Based on these insights, RFM (Recency, Frequency, Monetary) features are engineered and scaled to prepare the data for </a:t>
            </a:r>
            <a:r>
              <a:rPr lang="en-IN" dirty="0" err="1"/>
              <a:t>modeling</a:t>
            </a:r>
            <a:r>
              <a:rPr lang="en-IN" dirty="0"/>
              <a:t>. Customers are segmented using unsupervised learning, and segment labels are assigned. Finally, a predictive model is built and deployed to classify customers into appropriate segments for business decision-making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5C1D-9D98-70DF-D712-DD7D419E373C}"/>
              </a:ext>
            </a:extLst>
          </p:cNvPr>
          <p:cNvSpPr txBox="1"/>
          <p:nvPr/>
        </p:nvSpPr>
        <p:spPr>
          <a:xfrm>
            <a:off x="924232" y="9242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Arial Black" panose="020B0A04020102020204" pitchFamily="34" charset="0"/>
              </a:rPr>
              <a:t>Project Workflow Overview </a:t>
            </a:r>
          </a:p>
        </p:txBody>
      </p:sp>
    </p:spTree>
    <p:extLst>
      <p:ext uri="{BB962C8B-B14F-4D97-AF65-F5344CB8AC3E}">
        <p14:creationId xmlns:p14="http://schemas.microsoft.com/office/powerpoint/2010/main" val="125123665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5245B-FCA9-B55D-B856-EBA19957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56"/>
            <a:ext cx="12192000" cy="6791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722B7-2876-259F-0551-E9CFA28F4F5E}"/>
              </a:ext>
            </a:extLst>
          </p:cNvPr>
          <p:cNvSpPr txBox="1"/>
          <p:nvPr/>
        </p:nvSpPr>
        <p:spPr>
          <a:xfrm>
            <a:off x="786581" y="8181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10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15175-BE49-F731-9BE3-3B8B82598D5E}"/>
              </a:ext>
            </a:extLst>
          </p:cNvPr>
          <p:cNvSpPr txBox="1"/>
          <p:nvPr/>
        </p:nvSpPr>
        <p:spPr>
          <a:xfrm>
            <a:off x="3008671" y="2840149"/>
            <a:ext cx="617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dirty="0">
                <a:latin typeface="Arial Black" panose="020B0A04020102020204" pitchFamily="34" charset="0"/>
              </a:rPr>
              <a:t>Prediction Pipeline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3196C0-B230-AF7B-030B-0981193C0B93}"/>
              </a:ext>
            </a:extLst>
          </p:cNvPr>
          <p:cNvCxnSpPr/>
          <p:nvPr/>
        </p:nvCxnSpPr>
        <p:spPr>
          <a:xfrm>
            <a:off x="3008671" y="3741106"/>
            <a:ext cx="56043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9819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F7563D-509A-1BED-BC83-2BD669AAAA1F}"/>
              </a:ext>
            </a:extLst>
          </p:cNvPr>
          <p:cNvSpPr txBox="1"/>
          <p:nvPr/>
        </p:nvSpPr>
        <p:spPr>
          <a:xfrm>
            <a:off x="1858297" y="7220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Prediction Pipeline: Inputs &amp;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94A5B-2486-B818-AB0D-82B4BC970FB9}"/>
              </a:ext>
            </a:extLst>
          </p:cNvPr>
          <p:cNvSpPr txBox="1"/>
          <p:nvPr/>
        </p:nvSpPr>
        <p:spPr>
          <a:xfrm>
            <a:off x="1022555" y="12115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B6EBF-4F1E-4634-DE4A-713052A48848}"/>
              </a:ext>
            </a:extLst>
          </p:cNvPr>
          <p:cNvSpPr txBox="1"/>
          <p:nvPr/>
        </p:nvSpPr>
        <p:spPr>
          <a:xfrm>
            <a:off x="1022555" y="1500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 model accepts new customer RFM data: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E7C243-719A-1EE2-7AF8-FB58D1A3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4" y="2368607"/>
            <a:ext cx="6292645" cy="1642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700525-7B2B-460A-ED3A-E005AEBB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80" y="4049923"/>
            <a:ext cx="3360604" cy="1495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F460E-923D-098D-9760-C1F6CC8D4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8984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9673C-6658-2298-7724-06C7560F5C76}"/>
              </a:ext>
            </a:extLst>
          </p:cNvPr>
          <p:cNvSpPr txBox="1"/>
          <p:nvPr/>
        </p:nvSpPr>
        <p:spPr>
          <a:xfrm>
            <a:off x="934064" y="169829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596D0-B09E-0EAA-896A-8BD4C050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39" y="2098405"/>
            <a:ext cx="6620799" cy="301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54A15-9811-75F3-6860-EB76D41CC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98B73-AC96-57AA-F29E-2C2739C5F686}"/>
              </a:ext>
            </a:extLst>
          </p:cNvPr>
          <p:cNvSpPr txBox="1"/>
          <p:nvPr/>
        </p:nvSpPr>
        <p:spPr>
          <a:xfrm>
            <a:off x="1524000" y="102470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Prediction Pipeline: Inputs &amp; Outputs</a:t>
            </a:r>
          </a:p>
        </p:txBody>
      </p:sp>
    </p:spTree>
    <p:extLst>
      <p:ext uri="{BB962C8B-B14F-4D97-AF65-F5344CB8AC3E}">
        <p14:creationId xmlns:p14="http://schemas.microsoft.com/office/powerpoint/2010/main" val="37240485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9CA3D-8F9C-6A84-5C6B-4A626F87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502BD-0CC5-5F18-F270-8839355B63D1}"/>
              </a:ext>
            </a:extLst>
          </p:cNvPr>
          <p:cNvSpPr txBox="1"/>
          <p:nvPr/>
        </p:nvSpPr>
        <p:spPr>
          <a:xfrm>
            <a:off x="550607" y="1209367"/>
            <a:ext cx="31856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Arial Black" panose="020B0A04020102020204" pitchFamily="34" charset="0"/>
              </a:rPr>
              <a:t>01</a:t>
            </a:r>
            <a:endParaRPr lang="en-IN" sz="115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A532-34EC-DF7C-A717-67D0F0523505}"/>
              </a:ext>
            </a:extLst>
          </p:cNvPr>
          <p:cNvSpPr txBox="1"/>
          <p:nvPr/>
        </p:nvSpPr>
        <p:spPr>
          <a:xfrm>
            <a:off x="4267200" y="4395021"/>
            <a:ext cx="8072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INTRODUCTION</a:t>
            </a:r>
            <a:r>
              <a:rPr lang="en-IN" dirty="0"/>
              <a:t> </a:t>
            </a:r>
            <a:r>
              <a:rPr lang="en-IN" sz="3600" b="1" dirty="0">
                <a:latin typeface="Arial Black" panose="020B0A04020102020204" pitchFamily="34" charset="0"/>
              </a:rPr>
              <a:t>TO THE PROBLEM</a:t>
            </a:r>
          </a:p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20FAD1-D863-C592-5065-6DAC3D495F00}"/>
              </a:ext>
            </a:extLst>
          </p:cNvPr>
          <p:cNvCxnSpPr/>
          <p:nvPr/>
        </p:nvCxnSpPr>
        <p:spPr>
          <a:xfrm>
            <a:off x="4404852" y="5872349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6513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B5DFA-E946-17DD-6E3D-5B13D8534470}"/>
              </a:ext>
            </a:extLst>
          </p:cNvPr>
          <p:cNvSpPr txBox="1"/>
          <p:nvPr/>
        </p:nvSpPr>
        <p:spPr>
          <a:xfrm>
            <a:off x="853555" y="84562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latin typeface="Arial Black" panose="020B0A04020102020204" pitchFamily="34" charset="0"/>
              </a:rPr>
              <a:t>Prediction Pipeline: Inputs &amp;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32403-DCD4-51BA-7A66-F33552B03775}"/>
              </a:ext>
            </a:extLst>
          </p:cNvPr>
          <p:cNvSpPr txBox="1"/>
          <p:nvPr/>
        </p:nvSpPr>
        <p:spPr>
          <a:xfrm>
            <a:off x="235973" y="15273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Outputs</a:t>
            </a:r>
          </a:p>
          <a:p>
            <a:pPr>
              <a:buNone/>
            </a:pPr>
            <a:r>
              <a:rPr lang="en-US" dirty="0"/>
              <a:t>The model generates actionable predictions: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CEBB92-CD77-871F-4B28-70E019782E38}"/>
              </a:ext>
            </a:extLst>
          </p:cNvPr>
          <p:cNvSpPr/>
          <p:nvPr/>
        </p:nvSpPr>
        <p:spPr>
          <a:xfrm>
            <a:off x="244575" y="2378680"/>
            <a:ext cx="3039399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1.Predicted Segment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Primary segment assignment.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511A08-ADF8-8978-A020-9992D5651B8C}"/>
              </a:ext>
            </a:extLst>
          </p:cNvPr>
          <p:cNvSpPr/>
          <p:nvPr/>
        </p:nvSpPr>
        <p:spPr>
          <a:xfrm>
            <a:off x="3558038" y="5311083"/>
            <a:ext cx="3039398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6.Actionable Insights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Recommended marketing strategies for this customer.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5412A3-E855-C07A-14EF-44D93FE9C7F0}"/>
              </a:ext>
            </a:extLst>
          </p:cNvPr>
          <p:cNvSpPr/>
          <p:nvPr/>
        </p:nvSpPr>
        <p:spPr>
          <a:xfrm>
            <a:off x="244575" y="5197942"/>
            <a:ext cx="2963197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5.Next Steps</a:t>
            </a:r>
          </a:p>
          <a:p>
            <a:r>
              <a:rPr lang="en-US" dirty="0">
                <a:solidFill>
                  <a:schemeClr val="tx1"/>
                </a:solidFill>
              </a:rPr>
              <a:t>Specific engagement recommendations.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E344AA-5009-455F-74B8-319C521E1662}"/>
              </a:ext>
            </a:extLst>
          </p:cNvPr>
          <p:cNvSpPr/>
          <p:nvPr/>
        </p:nvSpPr>
        <p:spPr>
          <a:xfrm>
            <a:off x="3558038" y="3928509"/>
            <a:ext cx="3039398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4.Feature Importance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Which RFM metrics most influenced this specific prediction.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AA2A7B-5FE4-2190-048A-AD09C6213FB0}"/>
              </a:ext>
            </a:extLst>
          </p:cNvPr>
          <p:cNvSpPr/>
          <p:nvPr/>
        </p:nvSpPr>
        <p:spPr>
          <a:xfrm>
            <a:off x="244575" y="3772852"/>
            <a:ext cx="3039398" cy="1262024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3.Segment Probabilities</a:t>
            </a:r>
          </a:p>
          <a:p>
            <a:r>
              <a:rPr lang="en-US" dirty="0">
                <a:solidFill>
                  <a:schemeClr val="tx1"/>
                </a:solidFill>
              </a:rPr>
              <a:t>Full probability distribution across all 4 segments.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B8CA21-1DA4-E2A0-67C3-1359E2B5FBD9}"/>
              </a:ext>
            </a:extLst>
          </p:cNvPr>
          <p:cNvSpPr/>
          <p:nvPr/>
        </p:nvSpPr>
        <p:spPr>
          <a:xfrm>
            <a:off x="3558038" y="2378680"/>
            <a:ext cx="3039398" cy="1344799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2.Confidence Score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Probability of prediction indicates certainty.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E2D1D-9292-365D-971A-50B5EB8D8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73" y="0"/>
            <a:ext cx="4948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49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691D18E-740E-6FD6-2305-18868B42DF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31806" cy="25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3EC9E-2AFA-F4BA-4A3E-3AACFB69874E}"/>
              </a:ext>
            </a:extLst>
          </p:cNvPr>
          <p:cNvSpPr txBox="1"/>
          <p:nvPr/>
        </p:nvSpPr>
        <p:spPr>
          <a:xfrm>
            <a:off x="6164826" y="231043"/>
            <a:ext cx="3254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 Black" panose="020B0A04020102020204" pitchFamily="34" charset="0"/>
              </a:rPr>
              <a:t>Problem</a:t>
            </a:r>
            <a:r>
              <a:rPr lang="en-IN" sz="1100" dirty="0"/>
              <a:t> </a:t>
            </a:r>
            <a:r>
              <a:rPr lang="en-IN" sz="2000" b="1" dirty="0">
                <a:latin typeface="Arial Black" panose="020B0A04020102020204" pitchFamily="34" charset="0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01B5E-FC53-5B23-F756-72015B483A22}"/>
              </a:ext>
            </a:extLst>
          </p:cNvPr>
          <p:cNvSpPr txBox="1"/>
          <p:nvPr/>
        </p:nvSpPr>
        <p:spPr>
          <a:xfrm>
            <a:off x="6164826" y="600375"/>
            <a:ext cx="6027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 Black" panose="020B0A04020102020204" pitchFamily="34" charset="0"/>
              </a:rPr>
              <a:t>Industry Context: </a:t>
            </a:r>
            <a:r>
              <a:rPr lang="en-US" dirty="0"/>
              <a:t>E-commerce has revolutionized retail by generating massive volumes of transactional data daily. However, most businesses fail to leverage this data effectively to understand customer behavior, preferences, and patterns. This represents a critical missed opportunity for competitive advantage and business growth.</a:t>
            </a:r>
          </a:p>
          <a:p>
            <a:pPr algn="just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8D40-02B2-C5E8-5316-3BD41BEB34AD}"/>
              </a:ext>
            </a:extLst>
          </p:cNvPr>
          <p:cNvSpPr txBox="1"/>
          <p:nvPr/>
        </p:nvSpPr>
        <p:spPr>
          <a:xfrm>
            <a:off x="6164826" y="2523979"/>
            <a:ext cx="283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Detailed Challenges:</a:t>
            </a:r>
          </a:p>
          <a:p>
            <a:endParaRPr lang="en-IN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FF01F8DA-E2F8-D3BA-916B-1EB199891D53}"/>
              </a:ext>
            </a:extLst>
          </p:cNvPr>
          <p:cNvSpPr/>
          <p:nvPr/>
        </p:nvSpPr>
        <p:spPr>
          <a:xfrm>
            <a:off x="6361472" y="3001032"/>
            <a:ext cx="2172929" cy="3116826"/>
          </a:xfrm>
          <a:prstGeom prst="round2DiagRect">
            <a:avLst/>
          </a:prstGeom>
          <a:solidFill>
            <a:srgbClr val="E8D3E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BCAE4000-78BC-B550-74F2-A09FF85CADE3}"/>
              </a:ext>
            </a:extLst>
          </p:cNvPr>
          <p:cNvSpPr/>
          <p:nvPr/>
        </p:nvSpPr>
        <p:spPr>
          <a:xfrm>
            <a:off x="9325897" y="2984090"/>
            <a:ext cx="2172929" cy="3116826"/>
          </a:xfrm>
          <a:prstGeom prst="round2DiagRect">
            <a:avLst/>
          </a:prstGeom>
          <a:solidFill>
            <a:srgbClr val="E8D3E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65F1F-FAEB-7AF9-7863-8E415DFCE44D}"/>
              </a:ext>
            </a:extLst>
          </p:cNvPr>
          <p:cNvSpPr txBox="1"/>
          <p:nvPr/>
        </p:nvSpPr>
        <p:spPr>
          <a:xfrm>
            <a:off x="6313538" y="3070870"/>
            <a:ext cx="22687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Identify High-Value Customers</a:t>
            </a:r>
          </a:p>
          <a:p>
            <a:pPr algn="ctr"/>
            <a:r>
              <a:rPr lang="en-US" dirty="0"/>
              <a:t>Not all customers are equally valuable. Businesses cannot distinguish between champions, loyal customers, and at-risk segments, leading to misallocated resources.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92B7-DCB2-937D-B826-B8E079A81FC0}"/>
              </a:ext>
            </a:extLst>
          </p:cNvPr>
          <p:cNvSpPr txBox="1"/>
          <p:nvPr/>
        </p:nvSpPr>
        <p:spPr>
          <a:xfrm>
            <a:off x="9193162" y="3006208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Systematic Approach to Predict Value</a:t>
            </a:r>
          </a:p>
          <a:p>
            <a:pPr algn="ctr"/>
            <a:r>
              <a:rPr lang="en-US" dirty="0"/>
              <a:t>There is no mechanism to predict customer lifetime value (CLV) or segment new customers automatically, making scalable personalization impossible</a:t>
            </a:r>
          </a:p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80EB3-789E-A474-0D58-ED93D4B2E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33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30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0F743-0408-D684-CCF5-C3A18052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6"/>
            <a:ext cx="12192000" cy="678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4576E-BAF9-3181-BEF3-262339DB8C11}"/>
              </a:ext>
            </a:extLst>
          </p:cNvPr>
          <p:cNvSpPr txBox="1"/>
          <p:nvPr/>
        </p:nvSpPr>
        <p:spPr>
          <a:xfrm>
            <a:off x="1406013" y="1566952"/>
            <a:ext cx="29201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Arial Black" panose="020B0A04020102020204" pitchFamily="34" charset="0"/>
              </a:rPr>
              <a:t>02</a:t>
            </a:r>
            <a:endParaRPr lang="en-IN" sz="115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C655B-C1D2-039B-D20D-6C8CF2C63DF9}"/>
              </a:ext>
            </a:extLst>
          </p:cNvPr>
          <p:cNvSpPr txBox="1"/>
          <p:nvPr/>
        </p:nvSpPr>
        <p:spPr>
          <a:xfrm>
            <a:off x="1184787" y="4927126"/>
            <a:ext cx="9507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WHY CUSTOMER ANALYSIS &amp; MACHINE LEARNING IS IMPORTANT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3928D-4848-6C53-852D-BB60F4AA65D0}"/>
              </a:ext>
            </a:extLst>
          </p:cNvPr>
          <p:cNvCxnSpPr>
            <a:cxnSpLocks/>
          </p:cNvCxnSpPr>
          <p:nvPr/>
        </p:nvCxnSpPr>
        <p:spPr>
          <a:xfrm>
            <a:off x="1406013" y="6139778"/>
            <a:ext cx="92865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203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63F454-B1C3-3D12-BA31-7D9E7EE4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2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E8BCB0-9EE4-2A8B-342B-8E42A8EEF1A8}"/>
              </a:ext>
            </a:extLst>
          </p:cNvPr>
          <p:cNvSpPr txBox="1"/>
          <p:nvPr/>
        </p:nvSpPr>
        <p:spPr>
          <a:xfrm>
            <a:off x="0" y="23824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Business Impact &amp; Strategic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DCB08-3278-EC90-85D4-4A179942907D}"/>
              </a:ext>
            </a:extLst>
          </p:cNvPr>
          <p:cNvSpPr txBox="1"/>
          <p:nvPr/>
        </p:nvSpPr>
        <p:spPr>
          <a:xfrm>
            <a:off x="0" y="2831294"/>
            <a:ext cx="1208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Advanced analytics transforms raw customer data into actionable insights that drive competitive advantage and sustainable business growth. Machine learning makes this possible at scale.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F9CE6-95E3-FBA6-D9F3-B5247A0DB7E7}"/>
              </a:ext>
            </a:extLst>
          </p:cNvPr>
          <p:cNvSpPr txBox="1"/>
          <p:nvPr/>
        </p:nvSpPr>
        <p:spPr>
          <a:xfrm>
            <a:off x="60217" y="3833765"/>
            <a:ext cx="61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Key Business Drivers</a:t>
            </a:r>
            <a:r>
              <a:rPr lang="en-IN" dirty="0"/>
              <a:t>: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CFFA49-9941-A913-BD31-E79D9B1C5BBF}"/>
              </a:ext>
            </a:extLst>
          </p:cNvPr>
          <p:cNvSpPr/>
          <p:nvPr/>
        </p:nvSpPr>
        <p:spPr>
          <a:xfrm>
            <a:off x="83572" y="4299948"/>
            <a:ext cx="2310581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7C31B-CF68-E405-44D9-3A357184EBC9}"/>
              </a:ext>
            </a:extLst>
          </p:cNvPr>
          <p:cNvSpPr txBox="1"/>
          <p:nvPr/>
        </p:nvSpPr>
        <p:spPr>
          <a:xfrm>
            <a:off x="229827" y="4629623"/>
            <a:ext cx="204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 Understanding:</a:t>
            </a:r>
          </a:p>
          <a:p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965B07-3660-1EEC-02A6-378905AEEDB2}"/>
              </a:ext>
            </a:extLst>
          </p:cNvPr>
          <p:cNvSpPr/>
          <p:nvPr/>
        </p:nvSpPr>
        <p:spPr>
          <a:xfrm>
            <a:off x="2555155" y="4299948"/>
            <a:ext cx="2310581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Understand what motivates each segment to make purchases.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5C559B-F36D-42ED-797E-E899FB3E9013}"/>
              </a:ext>
            </a:extLst>
          </p:cNvPr>
          <p:cNvSpPr/>
          <p:nvPr/>
        </p:nvSpPr>
        <p:spPr>
          <a:xfrm>
            <a:off x="4957915" y="4285769"/>
            <a:ext cx="2310581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Discover hidden patterns and relationships in customer data.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6AA52C-91B1-B104-51A5-5657F4159372}"/>
              </a:ext>
            </a:extLst>
          </p:cNvPr>
          <p:cNvSpPr/>
          <p:nvPr/>
        </p:nvSpPr>
        <p:spPr>
          <a:xfrm>
            <a:off x="7419667" y="4299948"/>
            <a:ext cx="2310581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Targeted Marketing: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76E48F-8E76-F005-2771-096FDE215F71}"/>
              </a:ext>
            </a:extLst>
          </p:cNvPr>
          <p:cNvSpPr/>
          <p:nvPr/>
        </p:nvSpPr>
        <p:spPr>
          <a:xfrm>
            <a:off x="9881419" y="4273586"/>
            <a:ext cx="2192592" cy="1231106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Churn Prevention:</a:t>
            </a:r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3DD0DF6-2815-F5B5-C53F-D44A916E5109}"/>
              </a:ext>
            </a:extLst>
          </p:cNvPr>
          <p:cNvSpPr/>
          <p:nvPr/>
        </p:nvSpPr>
        <p:spPr>
          <a:xfrm>
            <a:off x="98320" y="5724757"/>
            <a:ext cx="11975691" cy="757084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Identify distinct customer groups with unique behaviors, preferences, and purchasing patterns.</a:t>
            </a:r>
          </a:p>
        </p:txBody>
      </p:sp>
    </p:spTree>
    <p:extLst>
      <p:ext uri="{BB962C8B-B14F-4D97-AF65-F5344CB8AC3E}">
        <p14:creationId xmlns:p14="http://schemas.microsoft.com/office/powerpoint/2010/main" val="17471882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416C5-589D-30CD-032C-71994C3D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A4CA4-6624-64E2-AF6F-1ECE49A91811}"/>
              </a:ext>
            </a:extLst>
          </p:cNvPr>
          <p:cNvSpPr txBox="1"/>
          <p:nvPr/>
        </p:nvSpPr>
        <p:spPr>
          <a:xfrm>
            <a:off x="1386348" y="1330977"/>
            <a:ext cx="29201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Arial Black" panose="020B0A04020102020204" pitchFamily="34" charset="0"/>
              </a:rPr>
              <a:t>03</a:t>
            </a:r>
            <a:endParaRPr lang="en-IN" sz="11500" b="1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7930B-454E-90D2-E743-447BC72E4791}"/>
              </a:ext>
            </a:extLst>
          </p:cNvPr>
          <p:cNvSpPr txBox="1"/>
          <p:nvPr/>
        </p:nvSpPr>
        <p:spPr>
          <a:xfrm>
            <a:off x="1386348" y="4805206"/>
            <a:ext cx="6258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>
                <a:latin typeface="Arial Black" panose="020B0A04020102020204" pitchFamily="34" charset="0"/>
              </a:rPr>
              <a:t>PROJECT</a:t>
            </a:r>
            <a:r>
              <a:rPr lang="en-IN" dirty="0"/>
              <a:t> </a:t>
            </a:r>
            <a:r>
              <a:rPr lang="en-IN" sz="3600" b="1" dirty="0">
                <a:latin typeface="Arial Black" panose="020B0A04020102020204" pitchFamily="34" charset="0"/>
              </a:rPr>
              <a:t>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9F3567-6302-7646-BBDF-2F9B9E64C0CC}"/>
              </a:ext>
            </a:extLst>
          </p:cNvPr>
          <p:cNvCxnSpPr/>
          <p:nvPr/>
        </p:nvCxnSpPr>
        <p:spPr>
          <a:xfrm>
            <a:off x="1189703" y="5636375"/>
            <a:ext cx="6381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652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A8A463-3850-DE1D-1E93-66A1DA80B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04852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4E772-6785-3D01-CFC6-47FD60878430}"/>
              </a:ext>
            </a:extLst>
          </p:cNvPr>
          <p:cNvSpPr txBox="1"/>
          <p:nvPr/>
        </p:nvSpPr>
        <p:spPr>
          <a:xfrm flipH="1">
            <a:off x="10299292" y="1696064"/>
            <a:ext cx="17894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Use K-Means clustering to identify distinct customer groups.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73039-0818-66E0-DEE3-EFBE1AA36FD4}"/>
              </a:ext>
            </a:extLst>
          </p:cNvPr>
          <p:cNvSpPr txBox="1"/>
          <p:nvPr/>
        </p:nvSpPr>
        <p:spPr>
          <a:xfrm>
            <a:off x="4203292" y="6885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 Black" panose="020B0A04020102020204" pitchFamily="34" charset="0"/>
              </a:rPr>
              <a:t>PROJECT OBJECTIVES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0E567E7-4863-C0FA-AF65-3D5602A3EC40}"/>
              </a:ext>
            </a:extLst>
          </p:cNvPr>
          <p:cNvSpPr/>
          <p:nvPr/>
        </p:nvSpPr>
        <p:spPr>
          <a:xfrm>
            <a:off x="4429434" y="1691148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12F126C-6E30-D5DC-43F4-AD42EB38B6FA}"/>
              </a:ext>
            </a:extLst>
          </p:cNvPr>
          <p:cNvSpPr/>
          <p:nvPr/>
        </p:nvSpPr>
        <p:spPr>
          <a:xfrm>
            <a:off x="7010400" y="1676399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8FFEDD-DBCC-C2B3-7D2A-8BF54D8B3788}"/>
              </a:ext>
            </a:extLst>
          </p:cNvPr>
          <p:cNvSpPr/>
          <p:nvPr/>
        </p:nvSpPr>
        <p:spPr>
          <a:xfrm>
            <a:off x="9596283" y="1745225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2A60052-69A6-5B67-630C-736D3D65838D}"/>
              </a:ext>
            </a:extLst>
          </p:cNvPr>
          <p:cNvSpPr/>
          <p:nvPr/>
        </p:nvSpPr>
        <p:spPr>
          <a:xfrm>
            <a:off x="9596284" y="3950108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9BFE46F-1669-0FC4-9DAB-83BCC5135C10}"/>
              </a:ext>
            </a:extLst>
          </p:cNvPr>
          <p:cNvSpPr/>
          <p:nvPr/>
        </p:nvSpPr>
        <p:spPr>
          <a:xfrm>
            <a:off x="6990736" y="4031225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4B76A9-9560-EBCA-6590-DF1B3EE7356F}"/>
              </a:ext>
            </a:extLst>
          </p:cNvPr>
          <p:cNvSpPr/>
          <p:nvPr/>
        </p:nvSpPr>
        <p:spPr>
          <a:xfrm>
            <a:off x="4424518" y="3950109"/>
            <a:ext cx="481781" cy="511277"/>
          </a:xfrm>
          <a:prstGeom prst="roundRect">
            <a:avLst/>
          </a:prstGeom>
          <a:solidFill>
            <a:srgbClr val="E8D3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621D38-75A6-06D2-BC0F-0E3976CF5675}"/>
              </a:ext>
            </a:extLst>
          </p:cNvPr>
          <p:cNvSpPr txBox="1"/>
          <p:nvPr/>
        </p:nvSpPr>
        <p:spPr>
          <a:xfrm>
            <a:off x="4906299" y="1691148"/>
            <a:ext cx="1774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Segment Customers Effectively: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63C659-CE8F-B8E3-D2DA-552E04ADE521}"/>
              </a:ext>
            </a:extLst>
          </p:cNvPr>
          <p:cNvSpPr txBox="1"/>
          <p:nvPr/>
        </p:nvSpPr>
        <p:spPr>
          <a:xfrm>
            <a:off x="7533966" y="1707560"/>
            <a:ext cx="20205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Apply RFM (Recency, Frequency, Monetary) analysis to quantify customer value.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CFD2B3-9AA6-9184-0A81-0975D514B194}"/>
              </a:ext>
            </a:extLst>
          </p:cNvPr>
          <p:cNvSpPr txBox="1"/>
          <p:nvPr/>
        </p:nvSpPr>
        <p:spPr>
          <a:xfrm>
            <a:off x="4906299" y="4031225"/>
            <a:ext cx="19910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Create interpretable segments aligned with business strategy.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1571EC-3FD6-016B-AB0E-62EA94683FE1}"/>
              </a:ext>
            </a:extLst>
          </p:cNvPr>
          <p:cNvSpPr txBox="1"/>
          <p:nvPr/>
        </p:nvSpPr>
        <p:spPr>
          <a:xfrm>
            <a:off x="7511847" y="4080837"/>
            <a:ext cx="1538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Build Predictive Model: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4DF0B-440B-8571-6555-6E191FD8E145}"/>
              </a:ext>
            </a:extLst>
          </p:cNvPr>
          <p:cNvSpPr txBox="1"/>
          <p:nvPr/>
        </p:nvSpPr>
        <p:spPr>
          <a:xfrm flipH="1">
            <a:off x="10210800" y="4155853"/>
            <a:ext cx="1538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Enable Strategic Engagement:</a:t>
            </a:r>
          </a:p>
        </p:txBody>
      </p:sp>
    </p:spTree>
    <p:extLst>
      <p:ext uri="{BB962C8B-B14F-4D97-AF65-F5344CB8AC3E}">
        <p14:creationId xmlns:p14="http://schemas.microsoft.com/office/powerpoint/2010/main" val="1881451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6CE25-CBF7-E6A9-C201-D77FD8B4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56"/>
            <a:ext cx="12192000" cy="6791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72D391-2304-0BF7-B1EB-68432F283E37}"/>
              </a:ext>
            </a:extLst>
          </p:cNvPr>
          <p:cNvSpPr txBox="1"/>
          <p:nvPr/>
        </p:nvSpPr>
        <p:spPr>
          <a:xfrm>
            <a:off x="648929" y="114229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rial Black" panose="020B0A04020102020204" pitchFamily="34" charset="0"/>
              </a:rPr>
              <a:t>04</a:t>
            </a:r>
            <a:endParaRPr lang="en-IN" sz="96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11C6C-F133-622E-3600-261E19F10AFB}"/>
              </a:ext>
            </a:extLst>
          </p:cNvPr>
          <p:cNvSpPr txBox="1"/>
          <p:nvPr/>
        </p:nvSpPr>
        <p:spPr>
          <a:xfrm>
            <a:off x="648929" y="5296818"/>
            <a:ext cx="798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>
                <a:latin typeface="Arial Black" panose="020B0A04020102020204" pitchFamily="34" charset="0"/>
              </a:rPr>
              <a:t>PROJECT SCOPE &amp; FEATURES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7734EA-245A-F48D-7747-988174BFDB94}"/>
              </a:ext>
            </a:extLst>
          </p:cNvPr>
          <p:cNvCxnSpPr>
            <a:cxnSpLocks/>
          </p:cNvCxnSpPr>
          <p:nvPr/>
        </p:nvCxnSpPr>
        <p:spPr>
          <a:xfrm>
            <a:off x="648929" y="6029665"/>
            <a:ext cx="79837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6258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1104</Words>
  <Application>Microsoft Office PowerPoint</Application>
  <PresentationFormat>Widescreen</PresentationFormat>
  <Paragraphs>153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fkGroteskNeue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 Jadhav</dc:creator>
  <cp:lastModifiedBy>Vedant Jadhav</cp:lastModifiedBy>
  <cp:revision>7</cp:revision>
  <dcterms:created xsi:type="dcterms:W3CDTF">2026-01-24T07:33:51Z</dcterms:created>
  <dcterms:modified xsi:type="dcterms:W3CDTF">2026-01-25T16:45:16Z</dcterms:modified>
</cp:coreProperties>
</file>